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nurrKgC/C6u049IduoQPAZz407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Van Lamoen" initials="CVL" lastIdx="18" clrIdx="0">
    <p:extLst>
      <p:ext uri="{19B8F6BF-5375-455C-9EA6-DF929625EA0E}">
        <p15:presenceInfo xmlns:p15="http://schemas.microsoft.com/office/powerpoint/2012/main" userId="Cynthia Van Lamoen" providerId="None"/>
      </p:ext>
    </p:extLst>
  </p:cmAuthor>
  <p:cmAuthor id="2" name="usuario" initials="u" lastIdx="7" clrIdx="1">
    <p:extLst>
      <p:ext uri="{19B8F6BF-5375-455C-9EA6-DF929625EA0E}">
        <p15:presenceInfo xmlns:p15="http://schemas.microsoft.com/office/powerpoint/2012/main" userId="usuario" providerId="None"/>
      </p:ext>
    </p:extLst>
  </p:cmAuthor>
  <p:cmAuthor id="3" name="Ignacio Sarmiento Acevedo (Generica)" initials="ISA(" lastIdx="5" clrIdx="2">
    <p:extLst>
      <p:ext uri="{19B8F6BF-5375-455C-9EA6-DF929625EA0E}">
        <p15:presenceInfo xmlns:p15="http://schemas.microsoft.com/office/powerpoint/2012/main" userId="S::isarmieac@fen.uchile.cl::01a456ad-2e6e-4d38-8742-5020351a33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2FB867-C657-47FE-9DA5-D190348FA4DD}">
  <a:tblStyle styleId="{492FB867-C657-47FE-9DA5-D190348FA4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85FB78-2515-4A97-9866-986A7BB139B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75" autoAdjust="0"/>
  </p:normalViewPr>
  <p:slideViewPr>
    <p:cSldViewPr snapToGrid="0">
      <p:cViewPr varScale="1">
        <p:scale>
          <a:sx n="74" d="100"/>
          <a:sy n="74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bU_sFHjMHL_PClX5xKQquJ9p3YRVEWGY\CMD\EOD2\EOD202209\Codigos\Presentaci&#243;n\graph_teletr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Hoja1!$J$12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19D9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Hoja1!$I$13:$I$16</c:f>
              <c:strCache>
                <c:ptCount val="4"/>
                <c:pt idx="0">
                  <c:v>Dic-22</c:v>
                </c:pt>
                <c:pt idx="1">
                  <c:v>Mar-22</c:v>
                </c:pt>
                <c:pt idx="2">
                  <c:v>Jun-22</c:v>
                </c:pt>
                <c:pt idx="3">
                  <c:v>Sep-22</c:v>
                </c:pt>
              </c:strCache>
            </c:strRef>
          </c:cat>
          <c:val>
            <c:numRef>
              <c:f>Hoja1!$J$13:$J$16</c:f>
              <c:numCache>
                <c:formatCode>0.0%</c:formatCode>
                <c:ptCount val="4"/>
                <c:pt idx="0">
                  <c:v>0.14506471581316824</c:v>
                </c:pt>
                <c:pt idx="1">
                  <c:v>0.15943850116035546</c:v>
                </c:pt>
                <c:pt idx="2">
                  <c:v>0.16036736027635598</c:v>
                </c:pt>
                <c:pt idx="3">
                  <c:v>0.13167123556559296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A-443C-9BCF-5B923E44AE56}"/>
            </c:ext>
          </c:extLst>
        </c:ser>
        <c:ser>
          <c:idx val="1"/>
          <c:order val="1"/>
          <c:tx>
            <c:strRef>
              <c:f>Hoja1!$K$12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Hoja1!$I$13:$I$16</c:f>
              <c:strCache>
                <c:ptCount val="4"/>
                <c:pt idx="0">
                  <c:v>Dic-22</c:v>
                </c:pt>
                <c:pt idx="1">
                  <c:v>Mar-22</c:v>
                </c:pt>
                <c:pt idx="2">
                  <c:v>Jun-22</c:v>
                </c:pt>
                <c:pt idx="3">
                  <c:v>Sep-22</c:v>
                </c:pt>
              </c:strCache>
            </c:strRef>
          </c:cat>
          <c:val>
            <c:numRef>
              <c:f>Hoja1!$K$13:$K$16</c:f>
              <c:numCache>
                <c:formatCode>0.0%</c:formatCode>
                <c:ptCount val="4"/>
                <c:pt idx="0">
                  <c:v>0.17616251499344474</c:v>
                </c:pt>
                <c:pt idx="1">
                  <c:v>0.18763924592973433</c:v>
                </c:pt>
                <c:pt idx="2">
                  <c:v>0.18289212673712876</c:v>
                </c:pt>
                <c:pt idx="3">
                  <c:v>0.15836379618584423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A-443C-9BCF-5B923E44AE56}"/>
            </c:ext>
          </c:extLst>
        </c:ser>
        <c:ser>
          <c:idx val="2"/>
          <c:order val="2"/>
          <c:tx>
            <c:strRef>
              <c:f>Hoja1!$L$12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970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Hoja1!$I$13:$I$16</c:f>
              <c:strCache>
                <c:ptCount val="4"/>
                <c:pt idx="0">
                  <c:v>Dic-22</c:v>
                </c:pt>
                <c:pt idx="1">
                  <c:v>Mar-22</c:v>
                </c:pt>
                <c:pt idx="2">
                  <c:v>Jun-22</c:v>
                </c:pt>
                <c:pt idx="3">
                  <c:v>Sep-22</c:v>
                </c:pt>
              </c:strCache>
            </c:strRef>
          </c:cat>
          <c:val>
            <c:numRef>
              <c:f>Hoja1!$L$13:$L$16</c:f>
              <c:numCache>
                <c:formatCode>0.0%</c:formatCode>
                <c:ptCount val="4"/>
                <c:pt idx="0">
                  <c:v>0.15895246281485911</c:v>
                </c:pt>
                <c:pt idx="1">
                  <c:v>0.17190805468725331</c:v>
                </c:pt>
                <c:pt idx="2">
                  <c:v>0.17030628901523281</c:v>
                </c:pt>
                <c:pt idx="3">
                  <c:v>0.14327906592310491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A-443C-9BCF-5B923E44A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356319"/>
        <c:axId val="1022354655"/>
      </c:barChart>
      <c:catAx>
        <c:axId val="102235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22354655"/>
        <c:crosses val="autoZero"/>
        <c:auto val="1"/>
        <c:lblAlgn val="ctr"/>
        <c:lblOffset val="100"/>
        <c:noMultiLvlLbl val="0"/>
      </c:catAx>
      <c:valAx>
        <c:axId val="1022354655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2235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033943" cy="3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4" y="1"/>
            <a:ext cx="4033943" cy="3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Crisis subprime: 12,9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Crisis 2001: 15,0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Junio 1999: 15,4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Dic 2020: 11,3%</a:t>
            </a:r>
            <a:endParaRPr/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Mujeres se mueven de ocupadas a desocupadas, mantienen la participación.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Hombres en cambio se mueven de desocupados a inactivos, bajan en participación</a:t>
            </a:r>
            <a:endParaRPr/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Tasas de participación se han ido recuperando lentamente.</a:t>
            </a:r>
            <a:endParaRPr/>
          </a:p>
        </p:txBody>
      </p:sp>
      <p:sp>
        <p:nvSpPr>
          <p:cNvPr id="181" name="Google Shape;181;p11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>
                <a:solidFill>
                  <a:srgbClr val="FF0000"/>
                </a:solidFill>
              </a:rPr>
              <a:t>Hombres</a:t>
            </a:r>
            <a:r>
              <a:rPr lang="es-CL" baseline="0" dirty="0" smtClean="0">
                <a:solidFill>
                  <a:srgbClr val="FF0000"/>
                </a:solidFill>
              </a:rPr>
              <a:t> y mujeres aumentan de manera similar su participación en el año, en el trimestre solo los hombres presentan mejoras.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Total, hay cifras similares en el 2013</a:t>
            </a:r>
            <a:endParaRPr dirty="0"/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5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8" name="Google Shape;228;p16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7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39 </a:t>
            </a:r>
            <a:r>
              <a:rPr lang="es-CL" dirty="0"/>
              <a:t>mil </a:t>
            </a:r>
            <a:r>
              <a:rPr lang="es-CL" dirty="0" smtClean="0"/>
              <a:t>más </a:t>
            </a:r>
            <a:r>
              <a:rPr lang="es-CL" dirty="0"/>
              <a:t>desocupados en el año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5,6</a:t>
            </a:r>
            <a:r>
              <a:rPr lang="es-CL" baseline="0" dirty="0" smtClean="0"/>
              <a:t> mil</a:t>
            </a:r>
            <a:r>
              <a:rPr lang="es-CL" dirty="0" smtClean="0"/>
              <a:t> </a:t>
            </a:r>
            <a:r>
              <a:rPr lang="es-CL" dirty="0"/>
              <a:t>más en el trimestre</a:t>
            </a:r>
            <a:endParaRPr dirty="0"/>
          </a:p>
        </p:txBody>
      </p:sp>
      <p:sp>
        <p:nvSpPr>
          <p:cNvPr id="251" name="Google Shape;251;p18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9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Construcción: </a:t>
            </a:r>
            <a:r>
              <a:rPr lang="es-CL" dirty="0" smtClean="0"/>
              <a:t>51 </a:t>
            </a:r>
            <a:r>
              <a:rPr lang="es-CL" dirty="0"/>
              <a:t>mil empleos </a:t>
            </a:r>
            <a:r>
              <a:rPr lang="es-CL" dirty="0" smtClean="0"/>
              <a:t>extras en </a:t>
            </a:r>
            <a:r>
              <a:rPr lang="es-CL" dirty="0"/>
              <a:t>el año, y </a:t>
            </a:r>
            <a:r>
              <a:rPr lang="es-CL" dirty="0" smtClean="0"/>
              <a:t>74 </a:t>
            </a:r>
            <a:r>
              <a:rPr lang="es-CL" dirty="0"/>
              <a:t>mil empleos en el trimestre.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Manufactura: pierde </a:t>
            </a:r>
            <a:r>
              <a:rPr lang="es-CL" dirty="0" smtClean="0"/>
              <a:t>93 </a:t>
            </a:r>
            <a:r>
              <a:rPr lang="es-CL" dirty="0"/>
              <a:t>empleos en el año, en el trimestre pierde </a:t>
            </a:r>
            <a:r>
              <a:rPr lang="es-CL" dirty="0" smtClean="0"/>
              <a:t>28 </a:t>
            </a:r>
            <a:r>
              <a:rPr lang="es-CL" dirty="0"/>
              <a:t>mil empleos.</a:t>
            </a:r>
            <a:endParaRPr dirty="0"/>
          </a:p>
        </p:txBody>
      </p:sp>
      <p:sp>
        <p:nvSpPr>
          <p:cNvPr id="270" name="Google Shape;270;p20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Servicios comunales y sociales incluye: Saneamiento, Educación, Salud, Asistencia social, Diversión y esparcimiento, Otros.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Servicios personales y de los hogares: Servicio de reparación, lavandería y limpieza, servicio doméstico, personal diverso.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Servicio de gobierno y financieros: Admin pública y defensa, establecimientos financieros, seguros, bienes inmuebles y servicios prestados a la empresa.</a:t>
            </a:r>
            <a:endParaRPr/>
          </a:p>
        </p:txBody>
      </p:sp>
      <p:sp>
        <p:nvSpPr>
          <p:cNvPr id="280" name="Google Shape;280;p21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120 mil empleos asalariados creados en el</a:t>
            </a:r>
            <a:r>
              <a:rPr lang="es-CL" baseline="0" dirty="0" smtClean="0"/>
              <a:t> año</a:t>
            </a:r>
            <a:endParaRPr dirty="0"/>
          </a:p>
        </p:txBody>
      </p:sp>
      <p:sp>
        <p:nvSpPr>
          <p:cNvPr id="290" name="Google Shape;290;p22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TCP: </a:t>
            </a:r>
            <a:r>
              <a:rPr lang="es-CL" dirty="0" smtClean="0"/>
              <a:t>31 mil en el año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Sept-jun:</a:t>
            </a:r>
            <a:r>
              <a:rPr lang="es-CL" baseline="0" dirty="0" smtClean="0"/>
              <a:t> -7 mil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Jun-mar: 35 mil más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Mar-dic: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Dic-sept: 7 mil nuevos TCP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Sept-jun: 84 mil nuevos TCP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Jun-mar: 14mil nuevos TCP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Mar-dic: 22 mil menos TCP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Dic-</a:t>
            </a:r>
            <a:r>
              <a:rPr lang="es-CL" dirty="0" err="1"/>
              <a:t>sep</a:t>
            </a:r>
            <a:r>
              <a:rPr lang="es-CL" dirty="0"/>
              <a:t>: 70 mil nuevos TCP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Sept-jun: 82 mil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Informalidad: tener contrato, contar con seguridad social (dependientes) o estar inscritos en el </a:t>
            </a:r>
            <a:r>
              <a:rPr lang="es-CL" dirty="0" err="1"/>
              <a:t>sii</a:t>
            </a:r>
            <a:r>
              <a:rPr lang="es-CL" dirty="0"/>
              <a:t> (independientes) pero sólo tenemos la pregunta de contrato.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Las personas sin contrato de trabajo </a:t>
            </a:r>
            <a:r>
              <a:rPr lang="es-CL" dirty="0" smtClean="0"/>
              <a:t>8,2%</a:t>
            </a:r>
            <a:r>
              <a:rPr lang="es-CL" baseline="0" dirty="0" smtClean="0"/>
              <a:t> de los asalariados</a:t>
            </a:r>
            <a:endParaRPr dirty="0"/>
          </a:p>
        </p:txBody>
      </p:sp>
      <p:sp>
        <p:nvSpPr>
          <p:cNvPr id="299" name="Google Shape;299;p23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47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Marzo 2020: 147mil,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Junio: 400 mil,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Septiembre: 182mil,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Diciembre: 123mil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Marzo 2021: 100 mil,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Junio:115mil,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Septiembre: 37mil,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Diciembre: 8mil</a:t>
            </a:r>
            <a:endParaRPr/>
          </a:p>
        </p:txBody>
      </p:sp>
      <p:sp>
        <p:nvSpPr>
          <p:cNvPr id="308" name="Google Shape;308;p47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48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Potencial total, no sólo pandemia</a:t>
            </a:r>
            <a:endParaRPr/>
          </a:p>
        </p:txBody>
      </p:sp>
      <p:sp>
        <p:nvSpPr>
          <p:cNvPr id="316" name="Google Shape;316;p48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49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49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5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53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50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50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5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54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55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55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28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8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0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30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1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/>
              <a:t>Variación negativa de 0,8 pp en el trimestre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31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32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https://reporte.hacienda.cl/subsidio-al-empleo/</a:t>
            </a:r>
            <a:endParaRPr/>
          </a:p>
        </p:txBody>
      </p:sp>
      <p:sp>
        <p:nvSpPr>
          <p:cNvPr id="418" name="Google Shape;418;p32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39 </a:t>
            </a:r>
            <a:r>
              <a:rPr lang="es-CL" dirty="0"/>
              <a:t>mil desempleados </a:t>
            </a:r>
            <a:r>
              <a:rPr lang="es-CL" dirty="0" smtClean="0"/>
              <a:t>más </a:t>
            </a:r>
            <a:r>
              <a:rPr lang="es-CL" dirty="0"/>
              <a:t>en un año. </a:t>
            </a:r>
            <a:r>
              <a:rPr lang="es-CL" dirty="0" smtClean="0"/>
              <a:t>(+28 </a:t>
            </a:r>
            <a:r>
              <a:rPr lang="es-CL" dirty="0"/>
              <a:t>mil mujeres, </a:t>
            </a:r>
            <a:r>
              <a:rPr lang="es-CL" dirty="0" smtClean="0"/>
              <a:t>11 </a:t>
            </a:r>
            <a:r>
              <a:rPr lang="es-CL" dirty="0"/>
              <a:t>mil hombres).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 smtClean="0"/>
              <a:t>5,6</a:t>
            </a:r>
            <a:r>
              <a:rPr lang="es-CL" baseline="0" dirty="0" smtClean="0"/>
              <a:t> </a:t>
            </a:r>
            <a:r>
              <a:rPr lang="es-CL" dirty="0" smtClean="0"/>
              <a:t>mil más </a:t>
            </a:r>
            <a:r>
              <a:rPr lang="es-CL" dirty="0"/>
              <a:t>en el trimestre. </a:t>
            </a:r>
            <a:endParaRPr dirty="0"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dirty="0"/>
              <a:t>En el año aumentan </a:t>
            </a:r>
            <a:r>
              <a:rPr lang="es-CL" dirty="0" smtClean="0"/>
              <a:t>133 </a:t>
            </a:r>
            <a:r>
              <a:rPr lang="es-CL" dirty="0"/>
              <a:t>mil. </a:t>
            </a:r>
            <a:r>
              <a:rPr lang="es-CL" dirty="0" smtClean="0"/>
              <a:t>(53</a:t>
            </a:r>
            <a:r>
              <a:rPr lang="es-CL" baseline="0" dirty="0" smtClean="0"/>
              <a:t> mil mujeres y 80 mil hombres)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dirty="0"/>
              <a:t>Los ocupados </a:t>
            </a:r>
            <a:r>
              <a:rPr lang="es-CL" dirty="0" smtClean="0"/>
              <a:t>aumentan</a:t>
            </a:r>
            <a:r>
              <a:rPr lang="es-CL" baseline="0" dirty="0" smtClean="0"/>
              <a:t> 63</a:t>
            </a:r>
            <a:r>
              <a:rPr lang="es-CL" dirty="0" smtClean="0"/>
              <a:t> </a:t>
            </a:r>
            <a:r>
              <a:rPr lang="es-CL" dirty="0"/>
              <a:t>mil en el </a:t>
            </a:r>
            <a:r>
              <a:rPr lang="es-CL" dirty="0" smtClean="0"/>
              <a:t>trimestre</a:t>
            </a:r>
            <a:r>
              <a:rPr lang="es-CL" baseline="0" dirty="0" smtClean="0"/>
              <a:t> (7 mil mujeres y 56 mil hombres)</a:t>
            </a:r>
            <a:endParaRPr dirty="0"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Variación anual de ocupados </a:t>
            </a:r>
            <a:r>
              <a:rPr lang="es-CL" dirty="0" smtClean="0"/>
              <a:t>=133 </a:t>
            </a:r>
            <a:r>
              <a:rPr lang="es-CL" dirty="0"/>
              <a:t>mil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dirty="0"/>
              <a:t>Variación trimestral de ocupados </a:t>
            </a:r>
            <a:r>
              <a:rPr lang="es-CL" dirty="0" smtClean="0"/>
              <a:t>=63 </a:t>
            </a:r>
            <a:r>
              <a:rPr lang="es-CL" dirty="0"/>
              <a:t>mil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dirty="0"/>
              <a:t>Los inactivos disminuyen </a:t>
            </a:r>
            <a:r>
              <a:rPr lang="es-CL" dirty="0" smtClean="0"/>
              <a:t>114 </a:t>
            </a:r>
            <a:r>
              <a:rPr lang="es-CL" dirty="0"/>
              <a:t>en el año </a:t>
            </a:r>
            <a:r>
              <a:rPr lang="es-CL" dirty="0" smtClean="0"/>
              <a:t>y 56 </a:t>
            </a:r>
            <a:r>
              <a:rPr lang="es-CL" dirty="0"/>
              <a:t>mil en el trimestre.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En el trimestre </a:t>
            </a:r>
            <a:r>
              <a:rPr lang="es-CL" dirty="0" smtClean="0"/>
              <a:t>disminuyen </a:t>
            </a:r>
            <a:r>
              <a:rPr lang="es-CL" dirty="0"/>
              <a:t>los inactivos </a:t>
            </a:r>
            <a:r>
              <a:rPr lang="es-CL" dirty="0" smtClean="0"/>
              <a:t>(1</a:t>
            </a:r>
            <a:r>
              <a:rPr lang="es-CL" baseline="0" dirty="0" smtClean="0"/>
              <a:t> </a:t>
            </a:r>
            <a:r>
              <a:rPr lang="es-CL" dirty="0" err="1" smtClean="0"/>
              <a:t>pp</a:t>
            </a:r>
            <a:r>
              <a:rPr lang="es-CL" dirty="0"/>
              <a:t>)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dirty="0" smtClean="0"/>
              <a:t>Aumentan </a:t>
            </a:r>
            <a:r>
              <a:rPr lang="es-CL" dirty="0"/>
              <a:t>los ocupados en </a:t>
            </a:r>
            <a:r>
              <a:rPr lang="es-CL" dirty="0" smtClean="0"/>
              <a:t>1 </a:t>
            </a:r>
            <a:r>
              <a:rPr lang="es-CL" dirty="0" err="1"/>
              <a:t>pp</a:t>
            </a:r>
            <a:r>
              <a:rPr lang="es-CL" dirty="0"/>
              <a:t> </a:t>
            </a:r>
            <a:r>
              <a:rPr lang="es-CL" dirty="0" smtClean="0"/>
              <a:t>y </a:t>
            </a:r>
            <a:r>
              <a:rPr lang="es-CL" dirty="0"/>
              <a:t>los </a:t>
            </a:r>
            <a:r>
              <a:rPr lang="es-CL" dirty="0" smtClean="0"/>
              <a:t>desempleados varían en 0,1</a:t>
            </a:r>
            <a:r>
              <a:rPr lang="es-CL" baseline="0" dirty="0" smtClean="0"/>
              <a:t> pp. Toda la disminución en inactividad se va a ocupados.</a:t>
            </a:r>
            <a:endParaRPr dirty="0"/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trimestre, la proporción de inactivas </a:t>
            </a:r>
            <a:r>
              <a:rPr lang="es-CL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disminuye</a:t>
            </a:r>
            <a:r>
              <a:rPr lang="es-C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0,2</a:t>
            </a:r>
            <a:r>
              <a:rPr lang="es-CL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s-CL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mientras las desempleadas aumentan </a:t>
            </a:r>
            <a:r>
              <a:rPr lang="es-CL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0,1</a:t>
            </a:r>
            <a:r>
              <a:rPr lang="es-CL" sz="1200" dirty="0" smtClean="0">
                <a:solidFill>
                  <a:schemeClr val="dk1"/>
                </a:solidFill>
              </a:rPr>
              <a:t>pp</a:t>
            </a:r>
            <a:r>
              <a:rPr lang="es-CL" sz="1200" dirty="0">
                <a:solidFill>
                  <a:schemeClr val="dk1"/>
                </a:solidFill>
              </a:rPr>
              <a:t>.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33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4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En el trimestre el cambio es de </a:t>
            </a:r>
            <a:r>
              <a:rPr lang="es-CL" dirty="0" smtClean="0"/>
              <a:t>inactivos</a:t>
            </a:r>
            <a:r>
              <a:rPr lang="es-CL" baseline="0" dirty="0" smtClean="0"/>
              <a:t> a ocupados.</a:t>
            </a:r>
            <a:endParaRPr dirty="0"/>
          </a:p>
        </p:txBody>
      </p:sp>
      <p:sp>
        <p:nvSpPr>
          <p:cNvPr id="152" name="Google Shape;152;p34:notes"/>
          <p:cNvSpPr txBox="1">
            <a:spLocks noGrp="1"/>
          </p:cNvSpPr>
          <p:nvPr>
            <p:ph type="sldNum" idx="12"/>
          </p:nvPr>
        </p:nvSpPr>
        <p:spPr>
          <a:xfrm>
            <a:off x="5273004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008908" y="2311058"/>
            <a:ext cx="7024255" cy="239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Encuesta de Ocupación y Desocupación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</a:t>
            </a:r>
            <a:r>
              <a:rPr lang="es-CL" sz="4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 Santiago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L" sz="4400" b="1" baseline="30000" dirty="0">
                <a:solidFill>
                  <a:schemeClr val="dk1"/>
                </a:solidFill>
              </a:rPr>
              <a:t>Septiembre</a:t>
            </a:r>
            <a:r>
              <a:rPr lang="es-CL" sz="4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4400" b="1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94597" y="3700200"/>
            <a:ext cx="18252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L" sz="28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Lorena Flores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457200" y="1359568"/>
            <a:ext cx="84010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Desde una perspectiva histórica, la tasa de desempleo se ubica bajo el promedio de los últimos 20 años (9,0%) y sobre el promedio de los últimos 10 años (8,1%).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457200" y="536992"/>
            <a:ext cx="8229600" cy="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desempleo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E4149A-94FE-40D7-B0A5-ADB7927F08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" y="2569561"/>
            <a:ext cx="8401050" cy="309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8863CF0-ADC0-49AC-98D0-63762EFAB9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62" y="2683139"/>
            <a:ext cx="6722676" cy="368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457200" y="32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desempleo por género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457200" y="1242250"/>
            <a:ext cx="8401050" cy="152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variación anual de la tasa de desempleo agregada responde a un aumento de 0,2 pp en el desempleo masculino y de 1,3 pp en el femenino. 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tasa de desempleo para los hombres es de 7,8% y para las mujeres es 9,4%.</a:t>
            </a: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558BA1"/>
              </a:buClr>
              <a:buSzPts val="1900"/>
              <a:buFont typeface="Noto Sans Symbols"/>
              <a:buNone/>
            </a:pP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8042283" y="4146628"/>
            <a:ext cx="7384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9,4%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7739052" y="4637389"/>
            <a:ext cx="88491" cy="88490"/>
          </a:xfrm>
          <a:prstGeom prst="flowChartConnector">
            <a:avLst/>
          </a:prstGeom>
          <a:solidFill>
            <a:srgbClr val="00AF00"/>
          </a:solidFill>
          <a:ln w="12700" cap="flat" cmpd="sng">
            <a:solidFill>
              <a:srgbClr val="00A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7713342" y="4357975"/>
            <a:ext cx="88491" cy="88490"/>
          </a:xfrm>
          <a:prstGeom prst="flowChartConnector">
            <a:avLst/>
          </a:prstGeom>
          <a:solidFill>
            <a:srgbClr val="476A8B"/>
          </a:solidFill>
          <a:ln w="12700" cap="flat" cmpd="sng">
            <a:solidFill>
              <a:srgbClr val="476A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8039133" y="4527746"/>
            <a:ext cx="6781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7,8%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5974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desempleo por edad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457200" y="1242250"/>
            <a:ext cx="84010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jóvenes entre 14 y 24 años tienen una tasa de desempleo de 21,5%.</a:t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tramo etario de 25 a 54 años la tasa de desempleo es de 7,6%, mientras que quienes tienen 55 años y más presentan una tasa de desempleo de 6,1%.</a:t>
            </a: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92394A-B3A5-4CE0-BE1E-2F45C72C93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61" y="2701100"/>
            <a:ext cx="6809077" cy="38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385125" y="439523"/>
            <a:ext cx="82296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participación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361315" y="1345968"/>
            <a:ext cx="8401050" cy="96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tasa de participación es de 59,5%, es decir, </a:t>
            </a:r>
            <a:r>
              <a:rPr lang="es-CL" sz="1900" dirty="0">
                <a:solidFill>
                  <a:schemeClr val="dk1"/>
                </a:solidFill>
              </a:rPr>
              <a:t>2,3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puntos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porcentuales más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la registrada en septiembre de 2021 y 1 pp más que </a:t>
            </a:r>
            <a:r>
              <a:rPr lang="es-CL" sz="1900" dirty="0">
                <a:solidFill>
                  <a:schemeClr val="dk1"/>
                </a:solidFill>
              </a:rPr>
              <a:t>la observada en la medición anterior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0B2F2A-FA1D-4DB1-B9D2-1AC9885F50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6777" y="2308713"/>
            <a:ext cx="7370445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5974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511741" y="876301"/>
            <a:ext cx="8315325" cy="65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 laboral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426016" y="1669732"/>
            <a:ext cx="8401050" cy="453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algn="just"/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septiembre de 2022, la tasa de participación laboral agregada es de 59,5%. En el análisis anual, la participación femenina creció 2,2 pp y la masculina 2,5 pp; en el trimestre la </a:t>
            </a:r>
            <a:r>
              <a:rPr lang="es-CL" sz="1900" dirty="0">
                <a:solidFill>
                  <a:schemeClr val="dk1"/>
                </a:solidFill>
              </a:rPr>
              <a:t>participación de los hombres muestra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un aumento de 1,9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pp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13"/>
          <p:cNvGraphicFramePr/>
          <p:nvPr>
            <p:extLst>
              <p:ext uri="{D42A27DB-BD31-4B8C-83A1-F6EECF244321}">
                <p14:modId xmlns:p14="http://schemas.microsoft.com/office/powerpoint/2010/main" val="291320858"/>
              </p:ext>
            </p:extLst>
          </p:nvPr>
        </p:nvGraphicFramePr>
        <p:xfrm>
          <a:off x="1440873" y="3541395"/>
          <a:ext cx="6427342" cy="1584965"/>
        </p:xfrm>
        <a:graphic>
          <a:graphicData uri="http://schemas.openxmlformats.org/drawingml/2006/table">
            <a:tbl>
              <a:tblPr>
                <a:noFill/>
                <a:tableStyleId>{492FB867-C657-47FE-9DA5-D190348FA4DD}</a:tableStyleId>
              </a:tblPr>
              <a:tblGrid>
                <a:gridCol w="113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Septiembre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Junio  2022</a:t>
                      </a:r>
                      <a:endParaRPr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Septiembre  2022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Variación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Anual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Hombres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65,6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66,2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68,1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1,9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Mujeres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51,1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51,3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57,2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58,5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59,5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974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426016" y="999767"/>
            <a:ext cx="84010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742950" y="1816417"/>
            <a:ext cx="8401050" cy="453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742950" y="863025"/>
            <a:ext cx="6915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 laboral a largo plazo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790347" y="1456132"/>
            <a:ext cx="7843837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tasa de participación laboral femenina llega a 51,3%, equivalente a la de junio de 2016. En el caso de los hombres, la participación sigue por debajo de la observada en los 20 años previos a la pandemia. 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F81C39-3661-4B1D-816A-FF656C03B6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83" y="2630926"/>
            <a:ext cx="6622034" cy="37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/>
          <p:nvPr/>
        </p:nvSpPr>
        <p:spPr>
          <a:xfrm>
            <a:off x="385128" y="439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ocupación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361315" y="1345968"/>
            <a:ext cx="8401050" cy="90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tasa de ocupación en </a:t>
            </a:r>
            <a:r>
              <a:rPr lang="es-CL" sz="1900" dirty="0">
                <a:solidFill>
                  <a:schemeClr val="dk1"/>
                </a:solidFill>
              </a:rPr>
              <a:t>septiembre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2022 es de 54,5%, es decir, </a:t>
            </a:r>
            <a:r>
              <a:rPr lang="es-CL" sz="1900" dirty="0">
                <a:solidFill>
                  <a:schemeClr val="dk1"/>
                </a:solidFill>
              </a:rPr>
              <a:t>1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más que en la medición anterior y 1,8 </a:t>
            </a:r>
            <a:r>
              <a:rPr lang="es-CL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más que la reportada hace doce meses.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8C6067-E99D-436D-A544-28EFF2C8FC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6777" y="2596416"/>
            <a:ext cx="7370445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5974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511741" y="1251284"/>
            <a:ext cx="8401050" cy="366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742950" y="1816417"/>
            <a:ext cx="8401050" cy="453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511727" y="876300"/>
            <a:ext cx="8003609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ocupación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un año, el registro de las mujeres subió 1,4 pp, el de los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hombres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 pp. </a:t>
            </a:r>
            <a:r>
              <a:rPr lang="es-CL" sz="1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Respecto de la medición del trimestre anterior, la ocupación muestra un </a:t>
            </a:r>
            <a:r>
              <a:rPr lang="es-CL" sz="1900" dirty="0" smtClean="0">
                <a:solidFill>
                  <a:schemeClr val="tx1"/>
                </a:solidFill>
              </a:rPr>
              <a:t>aumento</a:t>
            </a:r>
            <a:r>
              <a:rPr lang="es-CL" sz="19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900" dirty="0" smtClean="0">
                <a:solidFill>
                  <a:schemeClr val="tx1"/>
                </a:solidFill>
              </a:rPr>
              <a:t>de 1,8 pp.</a:t>
            </a:r>
            <a:r>
              <a:rPr lang="es-CL" sz="19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 hombres</a:t>
            </a:r>
            <a:r>
              <a:rPr lang="es-CL" sz="2000" b="0" i="0" u="none" strike="noStrike" cap="none" dirty="0">
                <a:solidFill>
                  <a:schemeClr val="tx1"/>
                </a:solidFill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235" name="Google Shape;235;p16"/>
          <p:cNvGraphicFramePr/>
          <p:nvPr>
            <p:extLst>
              <p:ext uri="{D42A27DB-BD31-4B8C-83A1-F6EECF244321}">
                <p14:modId xmlns:p14="http://schemas.microsoft.com/office/powerpoint/2010/main" val="3574575032"/>
              </p:ext>
            </p:extLst>
          </p:nvPr>
        </p:nvGraphicFramePr>
        <p:xfrm>
          <a:off x="1039091" y="3217213"/>
          <a:ext cx="6724851" cy="1702450"/>
        </p:xfrm>
        <a:graphic>
          <a:graphicData uri="http://schemas.openxmlformats.org/drawingml/2006/table">
            <a:tbl>
              <a:tblPr>
                <a:noFill/>
                <a:tableStyleId>{492FB867-C657-47FE-9DA5-D190348FA4DD}</a:tableStyleId>
              </a:tblPr>
              <a:tblGrid>
                <a:gridCol w="92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Septiembre    2021</a:t>
                      </a:r>
                      <a:endParaRPr sz="16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Junio 2022</a:t>
                      </a:r>
                      <a:endParaRPr sz="16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Septiembre  2022</a:t>
                      </a:r>
                      <a:endParaRPr sz="16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Variación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Anual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Hombres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0,6</a:t>
                      </a:r>
                      <a:endParaRPr dirty="0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61,0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62,7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,8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Mujeres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45,1</a:t>
                      </a:r>
                      <a:endParaRPr dirty="0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46,3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46,5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52,7</a:t>
                      </a:r>
                      <a:endParaRPr dirty="0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53,5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54,5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,8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,0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5974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511741" y="1191126"/>
            <a:ext cx="8401050" cy="372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511741" y="1469130"/>
            <a:ext cx="8315325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tasa de ocupación femenina (46,5%)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ubica en un nivel similar a la de 2014, en cambio la tasa de ocupación masculina (62,7%) es semejante a la de 2009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9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597465" y="765611"/>
            <a:ext cx="68562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Tasa de ocupación por género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CC764A-16E1-499D-B06D-8C61C4EABE0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6618" y="2361857"/>
            <a:ext cx="7339128" cy="399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597466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Composición de los desocupados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457200" y="1242250"/>
            <a:ext cx="84010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desocupados experimentaron un aumento de 14,9% en doce meses.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300 mil desocupados, un 92,2% corresponde a cesantes, es decir, personas que han trabajado anteriormente con remuneración.</a:t>
            </a:r>
            <a:endParaRPr dirty="0"/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558BA1"/>
              </a:buClr>
              <a:buSzPts val="1900"/>
              <a:buFont typeface="Noto Sans Symbols"/>
              <a:buNone/>
            </a:pP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B167BF-0BC1-4FF3-9A13-5CDF69179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02" y="2710325"/>
            <a:ext cx="7236395" cy="395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541158" y="578959"/>
            <a:ext cx="8229600" cy="75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Resumen Metodológico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26194" y="1331495"/>
            <a:ext cx="8343762" cy="510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encuesta es representativa de la población urbana del Gran Santiago y es comparable a lo largo de su historia (más de 65 años</a:t>
            </a:r>
            <a:r>
              <a:rPr lang="es-CL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Gran Santiago está compuesto por 34 comunas, con una población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7 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millones de personas, aproximadamente</a:t>
            </a:r>
            <a:r>
              <a:rPr lang="es-CL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Muestreo probabilístico, bietápico</a:t>
            </a:r>
            <a:r>
              <a:rPr lang="es-CL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Muestra: 2.160 hogares; 6750 personas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semana de referencia utilizada en esta medición es la comprendida entre los días 28 de agosto y 3 de </a:t>
            </a:r>
            <a:r>
              <a:rPr lang="es-CL" sz="1900" dirty="0"/>
              <a:t>septiembre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2022</a:t>
            </a:r>
            <a:r>
              <a:rPr lang="es-CL" sz="19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trabajo de campo, a cargo de la Unidad de Encuestas del Centro de Microdatos, se realizó entre el 8 de </a:t>
            </a:r>
            <a:r>
              <a:rPr lang="es-CL" sz="1900" dirty="0"/>
              <a:t>septiembre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el 15 de </a:t>
            </a:r>
            <a:r>
              <a:rPr lang="es-CL" sz="1900" dirty="0">
                <a:solidFill>
                  <a:schemeClr val="dk1"/>
                </a:solidFill>
              </a:rPr>
              <a:t>octubre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2022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C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371475" y="1447800"/>
            <a:ext cx="8401050" cy="136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133 mil personas más, los ocupados experimentaron un alza de 4,3% en doce meses.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0" y="6738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457200" y="537411"/>
            <a:ext cx="8229600" cy="91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 del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62A880-022D-4FC9-B66D-FAE668281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1" y="2358187"/>
            <a:ext cx="8945478" cy="325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371475" y="1401417"/>
            <a:ext cx="8401050" cy="128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último año, se observa una caída de 23,3%, de los ocupados en el sector Industria manufacturera y un aumento de </a:t>
            </a:r>
            <a:r>
              <a:rPr lang="es-CL" sz="1900" dirty="0">
                <a:solidFill>
                  <a:schemeClr val="dk1"/>
                </a:solidFill>
              </a:rPr>
              <a:t>21,7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en Construcción. </a:t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458284" y="450273"/>
            <a:ext cx="84121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 del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Actividades productoras de bienes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8C4119-7C45-4D38-BA0A-C50850FE2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04" y="2253747"/>
            <a:ext cx="7609609" cy="415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47416" y="1394736"/>
            <a:ext cx="8996584" cy="178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/>
            <a:r>
              <a:rPr lang="es-C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doce meses, el empleo experimentó alzas en Transporte y otros (31%), Servicios de Gobierno y </a:t>
            </a:r>
            <a:r>
              <a:rPr lang="es-CL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financieros </a:t>
            </a:r>
            <a:r>
              <a:rPr lang="es-CL" sz="1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CL" sz="1800" dirty="0" smtClean="0">
                <a:solidFill>
                  <a:schemeClr val="tx1"/>
                </a:solidFill>
              </a:rPr>
              <a:t>9,6</a:t>
            </a:r>
            <a:r>
              <a:rPr lang="es-CL" sz="1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s-CL" sz="1800" dirty="0">
                <a:solidFill>
                  <a:schemeClr val="tx1"/>
                </a:solidFill>
              </a:rPr>
              <a:t>), Servicios personales y de los hogares </a:t>
            </a:r>
            <a:r>
              <a:rPr lang="es-CL" sz="1800" dirty="0" smtClean="0">
                <a:solidFill>
                  <a:schemeClr val="tx1"/>
                </a:solidFill>
              </a:rPr>
              <a:t>(</a:t>
            </a:r>
            <a:r>
              <a:rPr lang="es-CL" sz="1800" dirty="0">
                <a:solidFill>
                  <a:schemeClr val="tx1"/>
                </a:solidFill>
              </a:rPr>
              <a:t>4</a:t>
            </a:r>
            <a:r>
              <a:rPr lang="es-CL" sz="1800" dirty="0" smtClean="0">
                <a:solidFill>
                  <a:schemeClr val="tx1"/>
                </a:solidFill>
              </a:rPr>
              <a:t>%) y </a:t>
            </a:r>
            <a:r>
              <a:rPr lang="es-CL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Comercio (3,9%). Disminuyó Servicios comunales y sociales (1,3</a:t>
            </a:r>
            <a:r>
              <a:rPr lang="es-CL" sz="1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%).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382141" y="465513"/>
            <a:ext cx="87618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 del empleo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Actividades productoras de servicios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0" y="54864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C3AF6C-D9B5-4ACD-8962-53ABEC880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51" y="2492519"/>
            <a:ext cx="7438697" cy="406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334040" y="1257823"/>
            <a:ext cx="8606730" cy="83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empleo asalariado alcanzó un total de 2 millones 376 mil personas. Esto implica un alza de 5,3% en doce meses.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334040" y="2291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 del empleo asalariado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397CF0-9B6F-43EF-B657-7536063B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18" y="2094615"/>
            <a:ext cx="7888432" cy="430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360963" y="1248258"/>
            <a:ext cx="8606730" cy="8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empleo independiente se contabilizan 829 mil ocupados, por lo tanto, hubo un aumento de 2% en comparación con el año anterior.</a:t>
            </a: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 del empleo independiente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D7519D-C702-4BB6-B322-A3ED6F9C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54" y="2115403"/>
            <a:ext cx="7621931" cy="416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457200" y="633347"/>
            <a:ext cx="84374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Fuerza de trabajo potencial en pandemia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387927" y="1567826"/>
            <a:ext cx="8372475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las 2 millones 394 mil personas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inactivas, 261 mil personas no buscaron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empleo,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hubieran aceptado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uno: son las personas inactivas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deseos de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trabajar. </a:t>
            </a:r>
          </a:p>
          <a:p>
            <a:pPr marL="1143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s-CL" sz="19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cifra es 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a las observadas previo a la pandemia.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671512" y="674911"/>
            <a:ext cx="58435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Fuerza de trabajo potencial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8"/>
          <p:cNvSpPr/>
          <p:nvPr/>
        </p:nvSpPr>
        <p:spPr>
          <a:xfrm>
            <a:off x="457200" y="1332299"/>
            <a:ext cx="8372475" cy="167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las 2 millones 394 mil personas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inactivas, 261 mil personas corresponden a inactivas con deseos de trabajar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recalcular la participación laboral, considerando a estas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261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mil personas, se llega a una tasa de participación de 64%.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1" name="Google Shape;321;p48"/>
          <p:cNvGraphicFramePr/>
          <p:nvPr>
            <p:extLst>
              <p:ext uri="{D42A27DB-BD31-4B8C-83A1-F6EECF244321}">
                <p14:modId xmlns:p14="http://schemas.microsoft.com/office/powerpoint/2010/main" val="238902437"/>
              </p:ext>
            </p:extLst>
          </p:nvPr>
        </p:nvGraphicFramePr>
        <p:xfrm>
          <a:off x="1956759" y="3241963"/>
          <a:ext cx="6086050" cy="2263565"/>
        </p:xfrm>
        <a:graphic>
          <a:graphicData uri="http://schemas.openxmlformats.org/drawingml/2006/table">
            <a:tbl>
              <a:tblPr>
                <a:noFill/>
                <a:tableStyleId>{492FB867-C657-47FE-9DA5-D190348FA4DD}</a:tableStyleId>
              </a:tblPr>
              <a:tblGrid>
                <a:gridCol w="23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3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Tasa Participación Septiembre 2022</a:t>
                      </a:r>
                      <a:endParaRPr sz="16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</a:t>
                      </a:r>
                      <a:endParaRPr sz="16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Ajustada</a:t>
                      </a:r>
                      <a:endParaRPr sz="16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Hombres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68,1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72,1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Mujeres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51,3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56,1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</a:t>
                      </a:r>
                      <a:endParaRPr sz="1400" u="none" strike="noStrike" cap="none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59,5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64,0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31AA12-D244-4341-85C2-AFD59384F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22" y="2714533"/>
            <a:ext cx="6604383" cy="3602391"/>
          </a:xfrm>
          <a:prstGeom prst="rect">
            <a:avLst/>
          </a:prstGeom>
        </p:spPr>
      </p:pic>
      <p:sp>
        <p:nvSpPr>
          <p:cNvPr id="328" name="Google Shape;328;p49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671512" y="674911"/>
            <a:ext cx="58435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Fuerza de trabajo potencial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9"/>
          <p:cNvSpPr/>
          <p:nvPr/>
        </p:nvSpPr>
        <p:spPr>
          <a:xfrm>
            <a:off x="457200" y="1244767"/>
            <a:ext cx="8372475" cy="13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esas 261 mil personas hubieran buscado trabajo, la tasa de desempleo subiría a 14,8%.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caso de los hombres, el desempleo llegaría a 13,0% y en el de las mujeres a 17,1%.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7225744" y="4254119"/>
            <a:ext cx="6273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17,1%</a:t>
            </a:r>
            <a:endParaRPr dirty="0"/>
          </a:p>
        </p:txBody>
      </p:sp>
      <p:sp>
        <p:nvSpPr>
          <p:cNvPr id="332" name="Google Shape;332;p49"/>
          <p:cNvSpPr txBox="1"/>
          <p:nvPr/>
        </p:nvSpPr>
        <p:spPr>
          <a:xfrm>
            <a:off x="7225744" y="4672355"/>
            <a:ext cx="6273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13,0%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3"/>
          <p:cNvSpPr/>
          <p:nvPr/>
        </p:nvSpPr>
        <p:spPr>
          <a:xfrm>
            <a:off x="604809" y="3300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Teletrabajo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341572" y="1234556"/>
            <a:ext cx="8401050" cy="141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s-CL" sz="1900" dirty="0">
                <a:solidFill>
                  <a:schemeClr val="dk1"/>
                </a:solidFill>
              </a:rPr>
              <a:t>septiembre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 14,3% de los ocupados señalaron estar realizando su labor a través de teletrabajo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143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igual que en mediciones anteriores, las mujeres aparecen con mayores porcentajes de teletrabajo.</a:t>
            </a:r>
            <a:endParaRPr dirty="0"/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642BE50-370F-2D09-3DEE-BA6130685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647834"/>
              </p:ext>
            </p:extLst>
          </p:nvPr>
        </p:nvGraphicFramePr>
        <p:xfrm>
          <a:off x="1505585" y="3429000"/>
          <a:ext cx="5952738" cy="256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/>
          <p:nvPr/>
        </p:nvSpPr>
        <p:spPr>
          <a:xfrm>
            <a:off x="329609" y="1420567"/>
            <a:ext cx="8643569" cy="137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principales motivos para no buscar empleo son los quehaceres del hogar y el estudio.  </a:t>
            </a:r>
            <a:endParaRPr dirty="0"/>
          </a:p>
          <a:p>
            <a:pPr marL="4572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cuarentena dejó de ser un motivo importante para no buscar empleo.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0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0"/>
          <p:cNvSpPr/>
          <p:nvPr/>
        </p:nvSpPr>
        <p:spPr>
          <a:xfrm>
            <a:off x="-10160" y="292925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50"/>
          <p:cNvSpPr/>
          <p:nvPr/>
        </p:nvSpPr>
        <p:spPr>
          <a:xfrm>
            <a:off x="2480556" y="6129438"/>
            <a:ext cx="40246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Un pariente le buscaba trabajo u otras razones.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1" name="Google Shape;351;p50"/>
          <p:cNvGraphicFramePr/>
          <p:nvPr>
            <p:extLst>
              <p:ext uri="{D42A27DB-BD31-4B8C-83A1-F6EECF244321}">
                <p14:modId xmlns:p14="http://schemas.microsoft.com/office/powerpoint/2010/main" val="2312055663"/>
              </p:ext>
            </p:extLst>
          </p:nvPr>
        </p:nvGraphicFramePr>
        <p:xfrm>
          <a:off x="2618462" y="2760052"/>
          <a:ext cx="3886750" cy="3323800"/>
        </p:xfrm>
        <a:graphic>
          <a:graphicData uri="http://schemas.openxmlformats.org/drawingml/2006/table">
            <a:tbl>
              <a:tblPr>
                <a:noFill/>
                <a:tableStyleId>{0C85FB78-2515-4A97-9866-986A7BB139B9}</a:tableStyleId>
              </a:tblPr>
              <a:tblGrid>
                <a:gridCol w="282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Inactivos con deseos de trabajar (%)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Estudia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Quehaceres del hogar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22,8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Esperaba una solicitud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9,8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0694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Edad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Enfermedad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7,6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Creía que no iba a encontrar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Cuarentena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Ayudas estatales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16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Otros*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19,2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2" name="Google Shape;352;p50"/>
          <p:cNvSpPr/>
          <p:nvPr/>
        </p:nvSpPr>
        <p:spPr>
          <a:xfrm>
            <a:off x="452409" y="639600"/>
            <a:ext cx="8229600" cy="68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Inactividad en población con deseos de trabajar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385128" y="439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desempleo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84199" y="1345968"/>
            <a:ext cx="8178165" cy="90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tasa de desempleo en </a:t>
            </a:r>
            <a:r>
              <a:rPr lang="es-CL" sz="1900" dirty="0">
                <a:solidFill>
                  <a:schemeClr val="dk1"/>
                </a:solidFill>
              </a:rPr>
              <a:t>septiembre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2022 es de 8,5%, cifra superior en 0,7 pp a la de septiembre de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 y se mantiene </a:t>
            </a:r>
            <a:r>
              <a:rPr lang="es-CL" sz="1900" dirty="0">
                <a:solidFill>
                  <a:schemeClr val="dk1"/>
                </a:solidFill>
              </a:rPr>
              <a:t>igual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observada en junio de 2022.</a:t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3EE429-BBFF-497D-B0B8-72FAEB580E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4705" y="2395126"/>
            <a:ext cx="7370445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4"/>
          <p:cNvSpPr/>
          <p:nvPr/>
        </p:nvSpPr>
        <p:spPr>
          <a:xfrm>
            <a:off x="-10160" y="292925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4"/>
          <p:cNvSpPr/>
          <p:nvPr/>
        </p:nvSpPr>
        <p:spPr>
          <a:xfrm>
            <a:off x="-10160" y="561530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54"/>
          <p:cNvSpPr/>
          <p:nvPr/>
        </p:nvSpPr>
        <p:spPr>
          <a:xfrm>
            <a:off x="452409" y="639601"/>
            <a:ext cx="8229600" cy="54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Motivos de inactividad general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4"/>
          <p:cNvSpPr/>
          <p:nvPr/>
        </p:nvSpPr>
        <p:spPr>
          <a:xfrm>
            <a:off x="452409" y="1295536"/>
            <a:ext cx="8520769" cy="113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general, los inactivos corresponden a personas que estudian (31,3%) o están jubiladas (24,3%). </a:t>
            </a:r>
            <a:endParaRPr dirty="0"/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4"/>
          <p:cNvSpPr/>
          <p:nvPr/>
        </p:nvSpPr>
        <p:spPr>
          <a:xfrm>
            <a:off x="2616983" y="5384493"/>
            <a:ext cx="41916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Creía que no iba a encontrar, esperaba una solicitud, un pariente le buscaba trabajo, edad, otros.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4" name="Google Shape;364;p54"/>
          <p:cNvGraphicFramePr/>
          <p:nvPr>
            <p:extLst>
              <p:ext uri="{D42A27DB-BD31-4B8C-83A1-F6EECF244321}">
                <p14:modId xmlns:p14="http://schemas.microsoft.com/office/powerpoint/2010/main" val="1990333342"/>
              </p:ext>
            </p:extLst>
          </p:nvPr>
        </p:nvGraphicFramePr>
        <p:xfrm>
          <a:off x="2616983" y="2179062"/>
          <a:ext cx="4191625" cy="3077825"/>
        </p:xfrm>
        <a:graphic>
          <a:graphicData uri="http://schemas.openxmlformats.org/drawingml/2006/table">
            <a:tbl>
              <a:tblPr>
                <a:noFill/>
                <a:tableStyleId>{0C85FB78-2515-4A97-9866-986A7BB139B9}</a:tableStyleId>
              </a:tblPr>
              <a:tblGrid>
                <a:gridCol w="27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Inactivos totales (%)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Estudia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Jubilación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25,4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Quehaceres del hogar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19,0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Cuarentena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Invalidez o enfermedad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 AFP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Otros*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12,5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5"/>
          <p:cNvSpPr/>
          <p:nvPr/>
        </p:nvSpPr>
        <p:spPr>
          <a:xfrm>
            <a:off x="-10160" y="292925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55"/>
          <p:cNvSpPr/>
          <p:nvPr/>
        </p:nvSpPr>
        <p:spPr>
          <a:xfrm>
            <a:off x="-10160" y="561530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55"/>
          <p:cNvSpPr/>
          <p:nvPr/>
        </p:nvSpPr>
        <p:spPr>
          <a:xfrm>
            <a:off x="452409" y="5794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Ingresos promedio</a:t>
            </a:r>
            <a:r>
              <a:rPr lang="es-CL" sz="32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(*)</a:t>
            </a: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los ocupados (nominales)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5"/>
          <p:cNvSpPr/>
          <p:nvPr/>
        </p:nvSpPr>
        <p:spPr>
          <a:xfrm>
            <a:off x="452409" y="1997017"/>
            <a:ext cx="8401050" cy="446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ingresos de los asalariados se situaron en promedio en $670.056 un 9,2% mayor al monto registrado en agosto 2021.</a:t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ingresos de los trabajadores por cuenta propia llegan a $425.924 en promedio, lo que significa una mejora de un 23,7% en doce meses.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(*) Promedios consideran los percentiles 10 a 90.</a:t>
            </a: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281214" y="5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Evolución de ingresos nominales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195489" y="1198078"/>
            <a:ext cx="8401050" cy="78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año se observan alzas en los ingresos tanto de asalariados como de los trabajadores por cuenta propia (TCP). </a:t>
            </a:r>
            <a:endParaRPr sz="19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1299669" y="6124724"/>
            <a:ext cx="619268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(*) Promedios considerando los percentiles 10 a 90.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42EA09-FF83-441E-A7B4-217B7F595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69" y="2266526"/>
            <a:ext cx="6691087" cy="364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/>
          <p:nvPr/>
        </p:nvSpPr>
        <p:spPr>
          <a:xfrm>
            <a:off x="488411" y="1509728"/>
            <a:ext cx="84010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Desde junio de 2008, la Encuesta de Ocupación y Desocupación incluye una submuestra adicional de 400 casos para ampliar la representatividad de la Encuesta a la Región Metropolitana (RM).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semana de referencia y las fechas de trabajo de campo son las mismas que en el Gran Santiago.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574136" y="518615"/>
            <a:ext cx="8229600" cy="7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Región Metropolitana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433388" y="1870075"/>
            <a:ext cx="3743325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422275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Región Metropolitana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7512764" y="1870075"/>
            <a:ext cx="209065" cy="163441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7496484" y="2223977"/>
            <a:ext cx="211136" cy="214423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7707620" y="1759437"/>
            <a:ext cx="2195513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L" sz="1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Resto de RM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0"/>
          <p:cNvSpPr txBox="1"/>
          <p:nvPr/>
        </p:nvSpPr>
        <p:spPr>
          <a:xfrm>
            <a:off x="7459579" y="2154237"/>
            <a:ext cx="194013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L" sz="1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Gran Santiago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0" y="1089025"/>
            <a:ext cx="6242050" cy="56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107" y="933449"/>
            <a:ext cx="7079376" cy="592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"/>
          <p:cNvSpPr/>
          <p:nvPr/>
        </p:nvSpPr>
        <p:spPr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1"/>
          <p:cNvSpPr/>
          <p:nvPr/>
        </p:nvSpPr>
        <p:spPr>
          <a:xfrm>
            <a:off x="468313" y="1412875"/>
            <a:ext cx="84010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A1"/>
              </a:buClr>
              <a:buSzPts val="1900"/>
              <a:buFont typeface="Noto Sans Symbols"/>
              <a:buNone/>
            </a:pPr>
            <a:endParaRPr sz="19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1"/>
          <p:cNvSpPr/>
          <p:nvPr/>
        </p:nvSpPr>
        <p:spPr>
          <a:xfrm>
            <a:off x="457200" y="214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Región Metropolitana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1"/>
          <p:cNvSpPr/>
          <p:nvPr/>
        </p:nvSpPr>
        <p:spPr>
          <a:xfrm>
            <a:off x="440835" y="1217534"/>
            <a:ext cx="806450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la medición de </a:t>
            </a:r>
            <a:r>
              <a:rPr lang="es-CL" sz="1900" dirty="0" smtClean="0">
                <a:solidFill>
                  <a:schemeClr val="dk1"/>
                </a:solidFill>
              </a:rPr>
              <a:t>septiembre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2022, la tasa de desempleo en la Región Metropolitana fue de 8,6%, lo que equivale a 350 mil personas desocupadas y representa un alza anual de 1,1 pp.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D60112-C007-4FC9-9810-150BCAF86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70" y="2431654"/>
            <a:ext cx="7391059" cy="402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385128" y="439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589195" y="1487781"/>
            <a:ext cx="8025531" cy="107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la medición de </a:t>
            </a:r>
            <a:r>
              <a:rPr lang="es-CL" sz="1900" dirty="0">
                <a:solidFill>
                  <a:schemeClr val="dk1"/>
                </a:solidFill>
              </a:rPr>
              <a:t>septiembre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2022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 </a:t>
            </a:r>
            <a:r>
              <a:rPr lang="es-CL" sz="1900" dirty="0">
                <a:solidFill>
                  <a:schemeClr val="dk1"/>
                </a:solidFill>
              </a:rPr>
              <a:t>300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mil personas desocupadas en el Gran Santiago, lo que implica un aumento de </a:t>
            </a:r>
            <a:r>
              <a:rPr lang="es-CL" sz="1900" dirty="0">
                <a:solidFill>
                  <a:schemeClr val="dk1"/>
                </a:solidFill>
              </a:rPr>
              <a:t>14,9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en doce meses.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85128" y="439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Cantidad de desocupados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7F9946-E4E3-49F0-8081-AC383DD67B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6777" y="2630781"/>
            <a:ext cx="7370445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385128" y="439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543973" y="1405083"/>
            <a:ext cx="8401050" cy="9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Gran Santiago, las personas ocupadas superan los 3 millones </a:t>
            </a:r>
            <a:r>
              <a:rPr lang="es-CL" sz="1900" dirty="0"/>
              <a:t>223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mil personas, es decir, aumentaron </a:t>
            </a:r>
            <a:r>
              <a:rPr lang="es-CL" sz="1900" dirty="0"/>
              <a:t>4,3</a:t>
            </a:r>
            <a:r>
              <a:rPr lang="es-CL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en doce meses.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385128" y="716566"/>
            <a:ext cx="52018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 de ocupados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E45DDC-B1DC-4650-AD7C-F615449B15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7897" y="2489901"/>
            <a:ext cx="7370445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460885" y="1359568"/>
            <a:ext cx="8401200" cy="480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variación de la tasa de desempleo en doce meses se explica por:</a:t>
            </a:r>
            <a:endParaRPr dirty="0"/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aumento de la fuerza de trabajo de 5,1%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alza del empleo total de </a:t>
            </a:r>
            <a:r>
              <a:rPr lang="es-CL" sz="1900" dirty="0">
                <a:solidFill>
                  <a:schemeClr val="dk1"/>
                </a:solidFill>
              </a:rPr>
              <a:t>4,3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empleo total aumenta 2% en el trimestre</a:t>
            </a: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639763" y="580019"/>
            <a:ext cx="8229600" cy="77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Tasa de desempleo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6"/>
          <p:cNvGraphicFramePr/>
          <p:nvPr>
            <p:extLst>
              <p:ext uri="{D42A27DB-BD31-4B8C-83A1-F6EECF244321}">
                <p14:modId xmlns:p14="http://schemas.microsoft.com/office/powerpoint/2010/main" val="4222580251"/>
              </p:ext>
            </p:extLst>
          </p:nvPr>
        </p:nvGraphicFramePr>
        <p:xfrm>
          <a:off x="1272485" y="3522883"/>
          <a:ext cx="6778000" cy="2066870"/>
        </p:xfrm>
        <a:graphic>
          <a:graphicData uri="http://schemas.openxmlformats.org/drawingml/2006/table">
            <a:tbl>
              <a:tblPr>
                <a:noFill/>
                <a:tableStyleId>{492FB867-C657-47FE-9DA5-D190348FA4DD}</a:tableStyleId>
              </a:tblPr>
              <a:tblGrid>
                <a:gridCol w="132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Septiembre   2021</a:t>
                      </a:r>
                      <a:endParaRPr sz="16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Junio    2022</a:t>
                      </a:r>
                      <a:endParaRPr sz="16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Septiembre     2022</a:t>
                      </a:r>
                      <a:endParaRPr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Variación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Anual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Trimestral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Fuerza de trabajo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3.351.578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3.455.377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3.524.027 </a:t>
                      </a: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5,1%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Ocupados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3.090.105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3.160.721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3.223.709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2,0%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Desocupados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261.472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294.656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300.318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14,9%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1,9%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Inactivos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2.509.569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2.451.547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2.394.977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-4,6%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-2,3%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2" name="Google Shape;132;p6"/>
          <p:cNvSpPr/>
          <p:nvPr/>
        </p:nvSpPr>
        <p:spPr>
          <a:xfrm>
            <a:off x="6170670" y="4150542"/>
            <a:ext cx="903514" cy="811551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579563" y="619730"/>
            <a:ext cx="7794416" cy="82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 la Población en Edad de Trabajar (PET)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579575" y="1603247"/>
            <a:ext cx="8401200" cy="107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900"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último año se observa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disminución de las personas inactivas en 2,3 </a:t>
            </a:r>
            <a:r>
              <a:rPr lang="es-CL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lo que se traduce en un 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aumento de </a:t>
            </a:r>
            <a:r>
              <a:rPr lang="es-CL" sz="1900" dirty="0">
                <a:solidFill>
                  <a:schemeClr val="dk1"/>
                </a:solidFill>
              </a:rPr>
              <a:t>1,8</a:t>
            </a: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pp en la proporción de ocupados y de 0,6 pp de los </a:t>
            </a:r>
            <a:r>
              <a:rPr lang="es-CL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desocupados</a:t>
            </a:r>
            <a:r>
              <a:rPr lang="es-CL" sz="1900" dirty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4F4CB7-1730-4F94-8F9F-39AB73C87A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13485" y="2675169"/>
            <a:ext cx="6717030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/>
          <p:nvPr/>
        </p:nvSpPr>
        <p:spPr>
          <a:xfrm>
            <a:off x="579563" y="557077"/>
            <a:ext cx="8158038" cy="7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 PET femenina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3"/>
          <p:cNvSpPr/>
          <p:nvPr/>
        </p:nvSpPr>
        <p:spPr>
          <a:xfrm>
            <a:off x="579563" y="1299411"/>
            <a:ext cx="8401050" cy="87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un año, la proporción de mujeres ocupadas aumentó 1,5 pp, lo que proviene de la disminución en 2,2 pp de las inactivas y el aumento de 0,8 pp de las desempleadas.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A19BD6-9514-4C62-BF93-CDAC81A62C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0067" y="2456411"/>
            <a:ext cx="6717030" cy="402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/>
          <p:nvPr/>
        </p:nvSpPr>
        <p:spPr>
          <a:xfrm>
            <a:off x="579563" y="434693"/>
            <a:ext cx="8158038" cy="86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 PET masculina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4"/>
          <p:cNvSpPr/>
          <p:nvPr/>
        </p:nvSpPr>
        <p:spPr>
          <a:xfrm>
            <a:off x="382137" y="1299411"/>
            <a:ext cx="8355463" cy="107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caso de los hombres, la caída de los inactivos en 2,5 pp en doce meses ha significado un aumento de 2,1 pp de los ocupados y de 0,3 pp de los desocupados.</a:t>
            </a:r>
            <a:br>
              <a:rPr lang="es-C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00793D-1FE3-430A-A525-AB19316DEEE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0067" y="2475453"/>
            <a:ext cx="6717030" cy="402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2107</Words>
  <Application>Microsoft Office PowerPoint</Application>
  <PresentationFormat>Presentación en pantalla (4:3)</PresentationFormat>
  <Paragraphs>354</Paragraphs>
  <Slides>36</Slides>
  <Notes>36</Notes>
  <HiddenSlides>5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Noto Sans Symbols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Galvez</dc:creator>
  <cp:lastModifiedBy>Usuario de Windows</cp:lastModifiedBy>
  <cp:revision>36</cp:revision>
  <dcterms:created xsi:type="dcterms:W3CDTF">2018-07-03T03:56:31Z</dcterms:created>
  <dcterms:modified xsi:type="dcterms:W3CDTF">2022-10-26T12:42:01Z</dcterms:modified>
</cp:coreProperties>
</file>